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Merriweather" panose="00000500000000000000" pitchFamily="34" charset="0"/>
      <p:regular r:id="rId17"/>
    </p:embeddedFont>
    <p:embeddedFont>
      <p:font typeface="Merriweather" panose="00000500000000000000" pitchFamily="34" charset="-122"/>
      <p:regular r:id="rId18"/>
    </p:embeddedFont>
    <p:embeddedFont>
      <p:font typeface="Merriweather" panose="00000500000000000000" pitchFamily="34" charset="-120"/>
      <p:regular r:id="rId19"/>
    </p:embeddedFont>
    <p:embeddedFont>
      <p:font typeface="Calibri" panose="020F0502020204030204" charset="0"/>
      <p:regular r:id="rId20"/>
      <p:bold r:id="rId21"/>
      <p:italic r:id="rId22"/>
      <p:boldItalic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918051"/>
            <a:ext cx="6170771" cy="771287"/>
          </a:xfrm>
          <a:prstGeom prst="rect">
            <a:avLst/>
          </a:prstGeom>
          <a:noFill/>
        </p:spPr>
        <p:txBody>
          <a:bodyPr wrap="none" lIns="0" tIns="0" rIns="0" bIns="0" rtlCol="0" anchor="t"/>
          <a:lstStyle/>
          <a:p>
            <a:pPr marL="0" indent="0" algn="l">
              <a:lnSpc>
                <a:spcPts val="6050"/>
              </a:lnSpc>
              <a:buNone/>
            </a:pPr>
            <a:r>
              <a:rPr lang="en-US" sz="4850" u="sng" dirty="0">
                <a:solidFill>
                  <a:srgbClr val="F5F0F0"/>
                </a:solidFill>
                <a:latin typeface="Times New Roman" panose="02020603050405020304" charset="0"/>
                <a:ea typeface="Merriweather" panose="00000500000000000000" pitchFamily="34" charset="-122"/>
                <a:cs typeface="Times New Roman" panose="02020603050405020304" charset="0"/>
              </a:rPr>
              <a:t>Chess Bot Detector</a:t>
            </a:r>
            <a:endParaRPr lang="en-US" sz="4850" u="sng" dirty="0">
              <a:latin typeface="Times New Roman" panose="02020603050405020304" charset="0"/>
              <a:cs typeface="Times New Roman" panose="02020603050405020304" charset="0"/>
            </a:endParaRPr>
          </a:p>
        </p:txBody>
      </p:sp>
      <p:sp>
        <p:nvSpPr>
          <p:cNvPr id="4" name="Text 1"/>
          <p:cNvSpPr/>
          <p:nvPr/>
        </p:nvSpPr>
        <p:spPr>
          <a:xfrm>
            <a:off x="6350198" y="2740223"/>
            <a:ext cx="7416403" cy="1974056"/>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This presentation summarizes our project. We developed a system to detect chess bots. Our project promotes fair play in online chess. The system uses machine learning techniques. It analyzes game statistics for bot identification. We built a user-friendly web interface. The project helps maintain integrity.</a:t>
            </a:r>
            <a:endParaRPr lang="en-US" sz="1900" dirty="0"/>
          </a:p>
        </p:txBody>
      </p:sp>
      <p:pic>
        <p:nvPicPr>
          <p:cNvPr id="5" name="Picture 4" descr="Screenshot 2025-04-08 010249"/>
          <p:cNvPicPr>
            <a:picLocks noChangeAspect="1"/>
          </p:cNvPicPr>
          <p:nvPr/>
        </p:nvPicPr>
        <p:blipFill>
          <a:blip r:embed="rId2"/>
          <a:stretch>
            <a:fillRect/>
          </a:stretch>
        </p:blipFill>
        <p:spPr>
          <a:xfrm>
            <a:off x="10800080" y="7680960"/>
            <a:ext cx="3733165" cy="4616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7093" y="604679"/>
            <a:ext cx="8569047" cy="771287"/>
          </a:xfrm>
          <a:prstGeom prst="rect">
            <a:avLst/>
          </a:prstGeom>
          <a:noFill/>
        </p:spPr>
        <p:txBody>
          <a:bodyPr wrap="none" lIns="0" tIns="0" rIns="0" bIns="0" rtlCol="0" anchor="t"/>
          <a:lstStyle/>
          <a:p>
            <a:pPr marL="0" indent="0" algn="l">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Conclusion and Future Scope:</a:t>
            </a:r>
            <a:endParaRPr lang="en-US" sz="4850" dirty="0"/>
          </a:p>
        </p:txBody>
      </p:sp>
      <p:sp>
        <p:nvSpPr>
          <p:cNvPr id="3" name="Text 1"/>
          <p:cNvSpPr/>
          <p:nvPr/>
        </p:nvSpPr>
        <p:spPr>
          <a:xfrm>
            <a:off x="556895" y="1640205"/>
            <a:ext cx="12881610" cy="586740"/>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Larger Datasets from multiple chess platforms.</a:t>
            </a:r>
            <a:endParaRPr lang="en-US" sz="1900" dirty="0"/>
          </a:p>
        </p:txBody>
      </p:sp>
      <p:sp>
        <p:nvSpPr>
          <p:cNvPr id="4" name="Text 2"/>
          <p:cNvSpPr/>
          <p:nvPr/>
        </p:nvSpPr>
        <p:spPr>
          <a:xfrm>
            <a:off x="556895" y="2226945"/>
            <a:ext cx="12919075" cy="625475"/>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Advanced Features: Engine move depth.</a:t>
            </a:r>
            <a:endParaRPr lang="en-US" sz="1900" dirty="0"/>
          </a:p>
        </p:txBody>
      </p:sp>
      <p:sp>
        <p:nvSpPr>
          <p:cNvPr id="5" name="Text 3"/>
          <p:cNvSpPr/>
          <p:nvPr/>
        </p:nvSpPr>
        <p:spPr>
          <a:xfrm>
            <a:off x="572770" y="2789555"/>
            <a:ext cx="12903200" cy="551180"/>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Deep Learning: Recurrent neural networks.</a:t>
            </a:r>
            <a:endParaRPr lang="en-US" sz="1900" dirty="0"/>
          </a:p>
        </p:txBody>
      </p:sp>
      <p:sp>
        <p:nvSpPr>
          <p:cNvPr id="6" name="Text 4"/>
          <p:cNvSpPr/>
          <p:nvPr/>
        </p:nvSpPr>
        <p:spPr>
          <a:xfrm>
            <a:off x="573603" y="3417133"/>
            <a:ext cx="1290280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Mobile App Support.</a:t>
            </a:r>
            <a:endParaRPr lang="en-US" sz="1900" dirty="0"/>
          </a:p>
        </p:txBody>
      </p:sp>
      <p:sp>
        <p:nvSpPr>
          <p:cNvPr id="7" name="Text 5"/>
          <p:cNvSpPr/>
          <p:nvPr/>
        </p:nvSpPr>
        <p:spPr>
          <a:xfrm>
            <a:off x="697865" y="4292600"/>
            <a:ext cx="12902565" cy="2081530"/>
          </a:xfrm>
          <a:prstGeom prst="rect">
            <a:avLst/>
          </a:prstGeom>
          <a:noFill/>
        </p:spPr>
        <p:txBody>
          <a:bodyPr wrap="square" lIns="0" tIns="0" rIns="0" bIns="0" rtlCol="0" anchor="t"/>
          <a:lstStyle/>
          <a:p>
            <a:pPr marL="0" indent="0" algn="l">
              <a:lnSpc>
                <a:spcPts val="3100"/>
              </a:lnSpc>
              <a:buNone/>
            </a:pPr>
            <a:r>
              <a:rPr lang="en-US" sz="2000" dirty="0">
                <a:solidFill>
                  <a:srgbClr val="E2E6E9"/>
                </a:solidFill>
                <a:latin typeface="Times New Roman" panose="02020603050405020304" charset="0"/>
                <a:ea typeface="Merriweather" panose="00000500000000000000" pitchFamily="34" charset="-122"/>
                <a:cs typeface="Times New Roman" panose="02020603050405020304" charset="0"/>
              </a:rPr>
              <a:t> </a:t>
            </a:r>
            <a:r>
              <a:rPr lang="en-US" sz="2400" dirty="0">
                <a:solidFill>
                  <a:srgbClr val="E2E6E9"/>
                </a:solidFill>
                <a:latin typeface="Times New Roman" panose="02020603050405020304" charset="0"/>
                <a:ea typeface="Merriweather" panose="00000500000000000000" pitchFamily="34" charset="-122"/>
                <a:cs typeface="Times New Roman" panose="02020603050405020304" charset="0"/>
              </a:rPr>
              <a:t>The project achieved its core objective. It offers a scalable solution for gaming integrity. The system detected bots with good accuracy. </a:t>
            </a:r>
            <a:r>
              <a:rPr lang="en-US" altLang="en-US" sz="2400" dirty="0">
                <a:solidFill>
                  <a:schemeClr val="bg1"/>
                </a:solidFill>
                <a:latin typeface="Times New Roman" panose="02020603050405020304" charset="0"/>
                <a:cs typeface="Times New Roman" panose="02020603050405020304" charset="0"/>
              </a:rPr>
              <a:t>Future developments aim to introduce features such as opening analysis and pattern recognition during gameplay by utilizing move history to evaluate consistency in a player's performance. These improvements are expected to contribute significantly towards achieving higher prediction accuracy and a more personalized user experience.</a:t>
            </a:r>
            <a:endParaRPr lang="en-US" altLang="en-US" sz="2400" dirty="0">
              <a:solidFill>
                <a:schemeClr val="bg1"/>
              </a:solidFill>
              <a:latin typeface="Times New Roman" panose="02020603050405020304" charset="0"/>
              <a:cs typeface="Times New Roman" panose="02020603050405020304" charset="0"/>
            </a:endParaRPr>
          </a:p>
        </p:txBody>
      </p:sp>
      <p:pic>
        <p:nvPicPr>
          <p:cNvPr id="8" name="Picture 7" descr="Screenshot 2025-04-08 010249"/>
          <p:cNvPicPr>
            <a:picLocks noChangeAspect="1"/>
          </p:cNvPicPr>
          <p:nvPr/>
        </p:nvPicPr>
        <p:blipFill>
          <a:blip r:embed="rId1"/>
          <a:stretch>
            <a:fillRect/>
          </a:stretch>
        </p:blipFill>
        <p:spPr>
          <a:xfrm>
            <a:off x="12858750" y="7557135"/>
            <a:ext cx="1771650" cy="5676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112163"/>
            <a:ext cx="6170771" cy="771287"/>
          </a:xfrm>
          <a:prstGeom prst="rect">
            <a:avLst/>
          </a:prstGeom>
          <a:noFill/>
        </p:spPr>
        <p:txBody>
          <a:bodyPr wrap="none" lIns="0" tIns="0" rIns="0" bIns="0" rtlCol="0" anchor="t"/>
          <a:lstStyle/>
          <a:p>
            <a:pPr marL="0" indent="0" algn="l">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Introduction:</a:t>
            </a:r>
            <a:endParaRPr lang="en-US" sz="4850" dirty="0"/>
          </a:p>
        </p:txBody>
      </p:sp>
      <p:pic>
        <p:nvPicPr>
          <p:cNvPr id="3" name="Image 0" descr="preencoded.png"/>
          <p:cNvPicPr>
            <a:picLocks noChangeAspect="1"/>
          </p:cNvPicPr>
          <p:nvPr/>
        </p:nvPicPr>
        <p:blipFill>
          <a:blip r:embed="rId1"/>
          <a:stretch>
            <a:fillRect/>
          </a:stretch>
        </p:blipFill>
        <p:spPr>
          <a:xfrm>
            <a:off x="871418" y="2535198"/>
            <a:ext cx="6345079" cy="2961918"/>
          </a:xfrm>
          <a:prstGeom prst="rect">
            <a:avLst/>
          </a:prstGeom>
        </p:spPr>
      </p:pic>
      <p:pic>
        <p:nvPicPr>
          <p:cNvPr id="4" name="Image 1" descr="preencoded.png"/>
          <p:cNvPicPr>
            <a:picLocks noChangeAspect="1"/>
          </p:cNvPicPr>
          <p:nvPr/>
        </p:nvPicPr>
        <p:blipFill>
          <a:blip r:embed="rId2"/>
          <a:stretch>
            <a:fillRect/>
          </a:stretch>
        </p:blipFill>
        <p:spPr>
          <a:xfrm>
            <a:off x="7413903" y="2535198"/>
            <a:ext cx="6345079" cy="2961918"/>
          </a:xfrm>
          <a:prstGeom prst="rect">
            <a:avLst/>
          </a:prstGeom>
        </p:spPr>
      </p:pic>
      <p:sp>
        <p:nvSpPr>
          <p:cNvPr id="5" name="Text 1"/>
          <p:cNvSpPr/>
          <p:nvPr/>
        </p:nvSpPr>
        <p:spPr>
          <a:xfrm>
            <a:off x="863798" y="5932884"/>
            <a:ext cx="12902803" cy="1184434"/>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The rise of online chess has led to bot usage. Bots provide unfair advantages. Manual detection is inefficient. Existing systems lack real-time analysis. Our project offers a match-level bot detection system. It promotes transparency and fair play. We used ML to detect Bot usage in an online Chess game.</a:t>
            </a:r>
            <a:endParaRPr lang="en-US" sz="1900" dirty="0"/>
          </a:p>
        </p:txBody>
      </p:sp>
      <p:pic>
        <p:nvPicPr>
          <p:cNvPr id="6" name="Picture 5" descr="Screenshot 2025-04-08 010249"/>
          <p:cNvPicPr>
            <a:picLocks noChangeAspect="1"/>
          </p:cNvPicPr>
          <p:nvPr/>
        </p:nvPicPr>
        <p:blipFill>
          <a:blip r:embed="rId3"/>
          <a:stretch>
            <a:fillRect/>
          </a:stretch>
        </p:blipFill>
        <p:spPr>
          <a:xfrm>
            <a:off x="12780645" y="7691755"/>
            <a:ext cx="1771650" cy="5378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825943"/>
            <a:ext cx="6170771" cy="771287"/>
          </a:xfrm>
          <a:prstGeom prst="rect">
            <a:avLst/>
          </a:prstGeom>
          <a:noFill/>
        </p:spPr>
        <p:txBody>
          <a:bodyPr wrap="none" lIns="0" tIns="0" rIns="0" bIns="0" rtlCol="0" anchor="t"/>
          <a:lstStyle/>
          <a:p>
            <a:pPr marL="0" indent="0" algn="l">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Basic Concepts:</a:t>
            </a:r>
            <a:endParaRPr lang="en-US" sz="4850" dirty="0"/>
          </a:p>
        </p:txBody>
      </p:sp>
      <p:sp>
        <p:nvSpPr>
          <p:cNvPr id="4" name="Text 1"/>
          <p:cNvSpPr/>
          <p:nvPr/>
        </p:nvSpPr>
        <p:spPr>
          <a:xfrm>
            <a:off x="6350198" y="2967395"/>
            <a:ext cx="7416403" cy="1579245"/>
          </a:xfrm>
          <a:prstGeom prst="rect">
            <a:avLst/>
          </a:prstGeom>
          <a:noFill/>
        </p:spPr>
        <p:txBody>
          <a:bodyPr wrap="square" lIns="0" tIns="0" rIns="0" bIns="0" rtlCol="0" anchor="t"/>
          <a:lstStyle/>
          <a:p>
            <a:pPr marL="0" indent="0" algn="l">
              <a:lnSpc>
                <a:spcPts val="3100"/>
              </a:lnSpc>
              <a:buNone/>
            </a:pPr>
            <a:r>
              <a:rPr lang="en-US" sz="1900" b="1"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Machine Learning:</a:t>
            </a: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Models distinguish human from bot behavior. They analyze patterns in gameplay data. </a:t>
            </a:r>
            <a:r>
              <a:rPr lang="en-US" sz="1900" b="1"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Features for Detection:</a:t>
            </a: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a:t>
            </a:r>
            <a:r>
              <a:rPr lang="en-US" sz="1900" b="1"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Avg move time, turns, game duration </a:t>
            </a: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are key indicators. Bots play near-perfect games.</a:t>
            </a:r>
            <a:endParaRPr lang="en-US" sz="1900" dirty="0"/>
          </a:p>
        </p:txBody>
      </p:sp>
      <p:sp>
        <p:nvSpPr>
          <p:cNvPr id="5" name="Text 2"/>
          <p:cNvSpPr/>
          <p:nvPr/>
        </p:nvSpPr>
        <p:spPr>
          <a:xfrm>
            <a:off x="6350198" y="4824293"/>
            <a:ext cx="7416403" cy="1579245"/>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Our system relies on key concepts. Machine learning identifies patterns in game play. Flask creates a backend server. Front end is based on HTML, CSS, and JS. We deploy on Render.</a:t>
            </a:r>
            <a:endParaRPr lang="en-US" sz="1900" dirty="0"/>
          </a:p>
        </p:txBody>
      </p:sp>
      <p:pic>
        <p:nvPicPr>
          <p:cNvPr id="6" name="Picture 5" descr="Screenshot 2025-04-08 010249"/>
          <p:cNvPicPr>
            <a:picLocks noChangeAspect="1"/>
          </p:cNvPicPr>
          <p:nvPr/>
        </p:nvPicPr>
        <p:blipFill>
          <a:blip r:embed="rId2"/>
          <a:stretch>
            <a:fillRect/>
          </a:stretch>
        </p:blipFill>
        <p:spPr>
          <a:xfrm>
            <a:off x="12780645" y="7569835"/>
            <a:ext cx="1771650" cy="5232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825943"/>
            <a:ext cx="6170771" cy="771287"/>
          </a:xfrm>
          <a:prstGeom prst="rect">
            <a:avLst/>
          </a:prstGeom>
          <a:noFill/>
        </p:spPr>
        <p:txBody>
          <a:bodyPr wrap="none" lIns="0" tIns="0" rIns="0" bIns="0" rtlCol="0" anchor="t"/>
          <a:lstStyle/>
          <a:p>
            <a:pPr marL="0" indent="0" algn="l">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Problem Statement:</a:t>
            </a:r>
            <a:endParaRPr lang="en-US" sz="4850" dirty="0"/>
          </a:p>
        </p:txBody>
      </p:sp>
      <p:sp>
        <p:nvSpPr>
          <p:cNvPr id="4" name="Text 1"/>
          <p:cNvSpPr/>
          <p:nvPr/>
        </p:nvSpPr>
        <p:spPr>
          <a:xfrm>
            <a:off x="6350198" y="2967395"/>
            <a:ext cx="7416403" cy="1579245"/>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To develop a lightweight system. It detects bot usage in chess games. The detection is based on match statistics. It is accessible via a web interface.</a:t>
            </a:r>
            <a:endParaRPr lang="en-US" sz="1900" dirty="0"/>
          </a:p>
        </p:txBody>
      </p:sp>
      <p:sp>
        <p:nvSpPr>
          <p:cNvPr id="5" name="Text 2"/>
          <p:cNvSpPr/>
          <p:nvPr/>
        </p:nvSpPr>
        <p:spPr>
          <a:xfrm>
            <a:off x="6362898" y="4824293"/>
            <a:ext cx="7416403" cy="1579245"/>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The goal is a user-friendly, accessible system. Users input game data for instant analysis. The system should support real-time predictions. Web accessibility is crucial. The project emphasizes fair gaming.</a:t>
            </a:r>
            <a:endParaRPr lang="en-US" sz="1900" dirty="0"/>
          </a:p>
        </p:txBody>
      </p:sp>
      <p:pic>
        <p:nvPicPr>
          <p:cNvPr id="6" name="Picture 5" descr="Screenshot 2025-04-08 010249"/>
          <p:cNvPicPr>
            <a:picLocks noChangeAspect="1"/>
          </p:cNvPicPr>
          <p:nvPr/>
        </p:nvPicPr>
        <p:blipFill>
          <a:blip r:embed="rId2"/>
          <a:stretch>
            <a:fillRect/>
          </a:stretch>
        </p:blipFill>
        <p:spPr>
          <a:xfrm>
            <a:off x="12755245" y="7680960"/>
            <a:ext cx="1771650"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351002"/>
            <a:ext cx="6170771" cy="771287"/>
          </a:xfrm>
          <a:prstGeom prst="rect">
            <a:avLst/>
          </a:prstGeom>
          <a:noFill/>
        </p:spPr>
        <p:txBody>
          <a:bodyPr wrap="none" lIns="0" tIns="0" rIns="0" bIns="0" rtlCol="0" anchor="t"/>
          <a:lstStyle/>
          <a:p>
            <a:pPr marL="0" indent="0" algn="l">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Project Planning:</a:t>
            </a:r>
            <a:endParaRPr lang="en-US" sz="4850" dirty="0"/>
          </a:p>
        </p:txBody>
      </p:sp>
      <p:sp>
        <p:nvSpPr>
          <p:cNvPr id="3" name="Text 1"/>
          <p:cNvSpPr/>
          <p:nvPr/>
        </p:nvSpPr>
        <p:spPr>
          <a:xfrm>
            <a:off x="863798" y="2615922"/>
            <a:ext cx="1290280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Requirement Gathering: Identify the need for the system.</a:t>
            </a:r>
            <a:endParaRPr lang="en-US" sz="1900" dirty="0"/>
          </a:p>
        </p:txBody>
      </p:sp>
      <p:sp>
        <p:nvSpPr>
          <p:cNvPr id="4" name="Text 2"/>
          <p:cNvSpPr/>
          <p:nvPr/>
        </p:nvSpPr>
        <p:spPr>
          <a:xfrm>
            <a:off x="863798" y="3097054"/>
            <a:ext cx="1290280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Feature Selection: Choose crucial game features.</a:t>
            </a:r>
            <a:endParaRPr lang="en-US" sz="1900" dirty="0"/>
          </a:p>
        </p:txBody>
      </p:sp>
      <p:sp>
        <p:nvSpPr>
          <p:cNvPr id="5" name="Text 3"/>
          <p:cNvSpPr/>
          <p:nvPr/>
        </p:nvSpPr>
        <p:spPr>
          <a:xfrm>
            <a:off x="863798" y="3578185"/>
            <a:ext cx="1290280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Model Development: Build a machine learning model.</a:t>
            </a:r>
            <a:endParaRPr lang="en-US" sz="1900" dirty="0"/>
          </a:p>
        </p:txBody>
      </p:sp>
      <p:sp>
        <p:nvSpPr>
          <p:cNvPr id="6" name="Text 4"/>
          <p:cNvSpPr/>
          <p:nvPr/>
        </p:nvSpPr>
        <p:spPr>
          <a:xfrm>
            <a:off x="863798" y="4059317"/>
            <a:ext cx="1290280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Web Development: Create a user-friendly web app.</a:t>
            </a:r>
            <a:endParaRPr lang="en-US" sz="1900" dirty="0"/>
          </a:p>
        </p:txBody>
      </p:sp>
      <p:sp>
        <p:nvSpPr>
          <p:cNvPr id="7" name="Text 5"/>
          <p:cNvSpPr/>
          <p:nvPr/>
        </p:nvSpPr>
        <p:spPr>
          <a:xfrm>
            <a:off x="863798" y="4540448"/>
            <a:ext cx="1290280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Testing: Perform rigorous testing for accuracy.</a:t>
            </a:r>
            <a:endParaRPr lang="en-US" sz="1900" dirty="0"/>
          </a:p>
        </p:txBody>
      </p:sp>
      <p:sp>
        <p:nvSpPr>
          <p:cNvPr id="8" name="Text 6"/>
          <p:cNvSpPr/>
          <p:nvPr/>
        </p:nvSpPr>
        <p:spPr>
          <a:xfrm>
            <a:off x="863798" y="5021580"/>
            <a:ext cx="12902803" cy="394811"/>
          </a:xfrm>
          <a:prstGeom prst="rect">
            <a:avLst/>
          </a:prstGeom>
          <a:noFill/>
        </p:spPr>
        <p:txBody>
          <a:bodyPr wrap="none" lIns="0" tIns="0" rIns="0" bIns="0" rtlCol="0" anchor="t"/>
          <a:lstStyle/>
          <a:p>
            <a:pPr marL="342900" indent="-342900" algn="l">
              <a:lnSpc>
                <a:spcPts val="3100"/>
              </a:lnSpc>
              <a:buSzPct val="100000"/>
              <a:buChar char="•"/>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Deployment: Deploy the system online.</a:t>
            </a:r>
            <a:endParaRPr lang="en-US" sz="1900" dirty="0"/>
          </a:p>
        </p:txBody>
      </p:sp>
      <p:sp>
        <p:nvSpPr>
          <p:cNvPr id="9" name="Text 7"/>
          <p:cNvSpPr/>
          <p:nvPr/>
        </p:nvSpPr>
        <p:spPr>
          <a:xfrm>
            <a:off x="863798" y="5694045"/>
            <a:ext cx="12902803" cy="1184434"/>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Project development followed these steps. We gathered requirements and selected key features. A machine learning model was developed. A web application was built. Testing was conducted. Finally, we deployed the system.</a:t>
            </a:r>
            <a:endParaRPr lang="en-US" sz="1900" dirty="0"/>
          </a:p>
        </p:txBody>
      </p:sp>
      <p:pic>
        <p:nvPicPr>
          <p:cNvPr id="10" name="Picture 9" descr="Screenshot 2025-04-08 010249"/>
          <p:cNvPicPr>
            <a:picLocks noChangeAspect="1"/>
          </p:cNvPicPr>
          <p:nvPr/>
        </p:nvPicPr>
        <p:blipFill>
          <a:blip r:embed="rId1"/>
          <a:stretch>
            <a:fillRect/>
          </a:stretch>
        </p:blipFill>
        <p:spPr>
          <a:xfrm>
            <a:off x="12743815" y="7543165"/>
            <a:ext cx="1771650" cy="6864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71475" y="412750"/>
            <a:ext cx="6247130" cy="771525"/>
          </a:xfrm>
          <a:prstGeom prst="rect">
            <a:avLst/>
          </a:prstGeom>
          <a:noFill/>
        </p:spPr>
        <p:txBody>
          <a:bodyPr wrap="none" lIns="0" tIns="0" rIns="0" bIns="0" rtlCol="0" anchor="t"/>
          <a:lstStyle/>
          <a:p>
            <a:pPr marL="0" indent="0" algn="l">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Implementation:</a:t>
            </a:r>
            <a:endParaRPr lang="en-US" sz="4850" dirty="0"/>
          </a:p>
        </p:txBody>
      </p:sp>
      <p:sp>
        <p:nvSpPr>
          <p:cNvPr id="4" name="Text 1"/>
          <p:cNvSpPr/>
          <p:nvPr/>
        </p:nvSpPr>
        <p:spPr>
          <a:xfrm>
            <a:off x="6120130" y="2093595"/>
            <a:ext cx="7212965" cy="2037080"/>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a:t>
            </a:r>
            <a:endParaRPr lang="en-US" altLang="en-US" sz="1900" dirty="0">
              <a:solidFill>
                <a:schemeClr val="bg1"/>
              </a:solidFill>
            </a:endParaRPr>
          </a:p>
        </p:txBody>
      </p:sp>
      <p:sp>
        <p:nvSpPr>
          <p:cNvPr id="5" name="Text 2"/>
          <p:cNvSpPr/>
          <p:nvPr/>
        </p:nvSpPr>
        <p:spPr>
          <a:xfrm>
            <a:off x="6350000" y="5356860"/>
            <a:ext cx="7416165" cy="1525270"/>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a:t>
            </a:r>
            <a:endPar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a:p>
            <a:pPr marL="0" indent="0" algn="l">
              <a:lnSpc>
                <a:spcPts val="3100"/>
              </a:lnSpc>
              <a:buNone/>
            </a:pPr>
            <a:endParaRPr lang="en-US" sz="1900" dirty="0"/>
          </a:p>
        </p:txBody>
      </p:sp>
      <p:pic>
        <p:nvPicPr>
          <p:cNvPr id="6" name="Picture 5" descr="Screenshot 2025-04-08 010249"/>
          <p:cNvPicPr>
            <a:picLocks noChangeAspect="1"/>
          </p:cNvPicPr>
          <p:nvPr/>
        </p:nvPicPr>
        <p:blipFill>
          <a:blip r:embed="rId1"/>
          <a:stretch>
            <a:fillRect/>
          </a:stretch>
        </p:blipFill>
        <p:spPr>
          <a:xfrm>
            <a:off x="12858750" y="7339965"/>
            <a:ext cx="1771650" cy="739140"/>
          </a:xfrm>
          <a:prstGeom prst="rect">
            <a:avLst/>
          </a:prstGeom>
        </p:spPr>
      </p:pic>
      <p:sp>
        <p:nvSpPr>
          <p:cNvPr id="8" name="Text Box 7"/>
          <p:cNvSpPr txBox="1"/>
          <p:nvPr/>
        </p:nvSpPr>
        <p:spPr>
          <a:xfrm>
            <a:off x="241935" y="1376045"/>
            <a:ext cx="7672070" cy="6422390"/>
          </a:xfrm>
          <a:prstGeom prst="rect">
            <a:avLst/>
          </a:prstGeom>
          <a:noFill/>
        </p:spPr>
        <p:txBody>
          <a:bodyPr wrap="square" rtlCol="0">
            <a:noAutofit/>
          </a:bodyPr>
          <a:p>
            <a:r>
              <a:rPr lang="en-US" altLang="en-US" sz="2000">
                <a:solidFill>
                  <a:schemeClr val="bg1"/>
                </a:solidFill>
                <a:latin typeface="Times New Roman" panose="02020603050405020304" charset="0"/>
                <a:cs typeface="Times New Roman" panose="02020603050405020304" charset="0"/>
              </a:rPr>
              <a:t> "From the initial stage of data collection to the final step including model selection, every aspect has been carefully considered. The selection of this particular model was based on its ability to accurately predict results while effectively utilizing feature importance, which plays a crucial role in the decision-making process."</a:t>
            </a:r>
            <a:endParaRPr lang="en-US" altLang="en-US" sz="2000">
              <a:solidFill>
                <a:schemeClr val="bg1"/>
              </a:solidFill>
              <a:latin typeface="Times New Roman" panose="02020603050405020304" charset="0"/>
              <a:cs typeface="Times New Roman" panose="02020603050405020304" charset="0"/>
            </a:endParaRPr>
          </a:p>
          <a:p>
            <a:endParaRPr lang="en-US" altLang="en-US" sz="2000">
              <a:solidFill>
                <a:schemeClr val="bg1"/>
              </a:solidFill>
              <a:latin typeface="Times New Roman" panose="02020603050405020304" charset="0"/>
              <a:cs typeface="Times New Roman" panose="02020603050405020304" charset="0"/>
            </a:endParaRPr>
          </a:p>
          <a:p>
            <a:r>
              <a:rPr lang="en-US" altLang="en-US" sz="2000">
                <a:solidFill>
                  <a:schemeClr val="bg1"/>
                </a:solidFill>
                <a:latin typeface="Times New Roman" panose="02020603050405020304" charset="0"/>
                <a:cs typeface="Times New Roman" panose="02020603050405020304" charset="0"/>
              </a:rPr>
              <a:t>Feature Importance:</a:t>
            </a:r>
            <a:endParaRPr lang="en-US" altLang="en-US" sz="2000">
              <a:solidFill>
                <a:schemeClr val="bg1"/>
              </a:solidFill>
              <a:latin typeface="Times New Roman" panose="02020603050405020304" charset="0"/>
              <a:cs typeface="Times New Roman" panose="02020603050405020304" charset="0"/>
            </a:endParaRPr>
          </a:p>
          <a:p>
            <a:r>
              <a:rPr lang="en-US" altLang="en-US" sz="2000">
                <a:solidFill>
                  <a:schemeClr val="bg1"/>
                </a:solidFill>
                <a:latin typeface="Times New Roman" panose="02020603050405020304" charset="0"/>
                <a:cs typeface="Times New Roman" panose="02020603050405020304" charset="0"/>
              </a:rPr>
              <a:t>The Random Forest Classifier works based on the principle of feature importance. It builds multiple decision trees during training, where each tree splits the data based on features that minimize a certain impurity measure — usually Gini impurity or entropy (used in information gain).</a:t>
            </a:r>
            <a:endParaRPr lang="en-US" altLang="en-US" sz="2000">
              <a:solidFill>
                <a:schemeClr val="bg1"/>
              </a:solidFill>
              <a:latin typeface="Times New Roman" panose="02020603050405020304" charset="0"/>
              <a:cs typeface="Times New Roman" panose="02020603050405020304" charset="0"/>
            </a:endParaRPr>
          </a:p>
          <a:p>
            <a:endParaRPr lang="en-US" altLang="en-US" sz="2000">
              <a:solidFill>
                <a:schemeClr val="bg1"/>
              </a:solidFill>
              <a:latin typeface="Times New Roman" panose="02020603050405020304" charset="0"/>
              <a:cs typeface="Times New Roman" panose="02020603050405020304" charset="0"/>
            </a:endParaRPr>
          </a:p>
          <a:p>
            <a:r>
              <a:rPr lang="en-US" altLang="en-US" sz="2000">
                <a:solidFill>
                  <a:schemeClr val="bg1"/>
                </a:solidFill>
                <a:latin typeface="Times New Roman" panose="02020603050405020304" charset="0"/>
                <a:cs typeface="Times New Roman" panose="02020603050405020304" charset="0"/>
              </a:rPr>
              <a:t>At each node in a tree, the algorithm selects the best feature and threshold to split the data into two branches, aiming to reduce impurity as much as possible. The branch with the lower impurity is preferred during splits. This process continues recursively until a stopping condition is met (like max depth, minimum samples per leaf, etc.).</a:t>
            </a:r>
            <a:endParaRPr lang="en-US" altLang="en-US" sz="2000">
              <a:solidFill>
                <a:schemeClr val="bg1"/>
              </a:solidFill>
              <a:latin typeface="Times New Roman" panose="02020603050405020304" charset="0"/>
              <a:cs typeface="Times New Roman" panose="02020603050405020304" charset="0"/>
            </a:endParaRPr>
          </a:p>
          <a:p>
            <a:r>
              <a:rPr lang="en-US" altLang="en-US" sz="2000">
                <a:solidFill>
                  <a:schemeClr val="bg1"/>
                </a:solidFill>
                <a:latin typeface="Times New Roman" panose="02020603050405020304" charset="0"/>
                <a:cs typeface="Times New Roman" panose="02020603050405020304" charset="0"/>
              </a:rPr>
              <a:t>Feature importance is then derived by measuring how much each feature contributed to reducing impurity across all trees in the forest.</a:t>
            </a:r>
            <a:endParaRPr lang="en-US" altLang="en-US" sz="2000">
              <a:solidFill>
                <a:schemeClr val="bg1"/>
              </a:solidFill>
              <a:latin typeface="Times New Roman" panose="02020603050405020304" charset="0"/>
              <a:cs typeface="Times New Roman" panose="02020603050405020304" charset="0"/>
            </a:endParaRPr>
          </a:p>
        </p:txBody>
      </p:sp>
      <p:pic>
        <p:nvPicPr>
          <p:cNvPr id="-2147482620" name="Picture -2147482621" descr="IMG_256"/>
          <p:cNvPicPr>
            <a:picLocks noChangeAspect="1"/>
          </p:cNvPicPr>
          <p:nvPr/>
        </p:nvPicPr>
        <p:blipFill>
          <a:blip r:embed="rId2"/>
          <a:stretch>
            <a:fillRect/>
          </a:stretch>
        </p:blipFill>
        <p:spPr>
          <a:xfrm>
            <a:off x="8003540" y="1610995"/>
            <a:ext cx="6301740" cy="44831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258008" y="181928"/>
            <a:ext cx="6170771" cy="771287"/>
          </a:xfrm>
          <a:prstGeom prst="rect">
            <a:avLst/>
          </a:prstGeom>
          <a:noFill/>
        </p:spPr>
        <p:txBody>
          <a:bodyPr wrap="none" lIns="0" tIns="0" rIns="0" bIns="0" rtlCol="0" anchor="t"/>
          <a:lstStyle/>
          <a:p>
            <a:pPr marL="0" indent="0" algn="l">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Result Analysis:</a:t>
            </a:r>
            <a:endParaRPr lang="en-US" sz="4850" dirty="0"/>
          </a:p>
        </p:txBody>
      </p:sp>
      <p:sp>
        <p:nvSpPr>
          <p:cNvPr id="4" name="Text 1"/>
          <p:cNvSpPr/>
          <p:nvPr/>
        </p:nvSpPr>
        <p:spPr>
          <a:xfrm>
            <a:off x="258008" y="1471335"/>
            <a:ext cx="7416403" cy="1579245"/>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Times New Roman" panose="02020603050405020304" charset="0"/>
                <a:ea typeface="Merriweather" panose="00000500000000000000" pitchFamily="34" charset="-122"/>
                <a:cs typeface="Times New Roman" panose="02020603050405020304" charset="0"/>
              </a:rPr>
              <a:t> </a:t>
            </a:r>
            <a:endParaRPr lang="en-US" sz="1900" dirty="0">
              <a:latin typeface="Times New Roman" panose="02020603050405020304" charset="0"/>
              <a:cs typeface="Times New Roman" panose="02020603050405020304" charset="0"/>
            </a:endParaRPr>
          </a:p>
        </p:txBody>
      </p:sp>
      <p:sp>
        <p:nvSpPr>
          <p:cNvPr id="5" name="Text 2"/>
          <p:cNvSpPr/>
          <p:nvPr/>
        </p:nvSpPr>
        <p:spPr>
          <a:xfrm>
            <a:off x="155575" y="1054100"/>
            <a:ext cx="7159625" cy="6816725"/>
          </a:xfrm>
          <a:prstGeom prst="rect">
            <a:avLst/>
          </a:prstGeom>
          <a:noFill/>
        </p:spPr>
        <p:txBody>
          <a:bodyPr wrap="square" lIns="0" tIns="0" rIns="0" bIns="0" rtlCol="0" anchor="t"/>
          <a:lstStyle/>
          <a:p>
            <a:pPr marL="0" indent="0" algn="l">
              <a:lnSpc>
                <a:spcPts val="3100"/>
              </a:lnSpc>
              <a:buNone/>
            </a:pPr>
            <a:r>
              <a:rPr lang="en-US" altLang="en-US" sz="2000" dirty="0">
                <a:solidFill>
                  <a:schemeClr val="bg1"/>
                </a:solidFill>
                <a:latin typeface="Times New Roman" panose="02020603050405020304" charset="0"/>
                <a:cs typeface="Times New Roman" panose="02020603050405020304" charset="0"/>
              </a:rPr>
              <a:t> </a:t>
            </a:r>
            <a:r>
              <a:rPr lang="en-US" sz="2000" dirty="0">
                <a:solidFill>
                  <a:srgbClr val="E2E6E9"/>
                </a:solidFill>
                <a:latin typeface="Times New Roman" panose="02020603050405020304" charset="0"/>
                <a:ea typeface="Merriweather" panose="00000500000000000000" pitchFamily="34" charset="-122"/>
                <a:cs typeface="Times New Roman" panose="02020603050405020304" charset="0"/>
                <a:sym typeface="+mn-ea"/>
              </a:rPr>
              <a:t>The model achieved 87% average accuracy. It distinguishes human and bot gameplay. There's a low false-positive rate. It helps avoid misclassifying skilled players as bots. Feature Importance helps determine results.</a:t>
            </a:r>
            <a:endParaRPr lang="en-US" sz="2000" dirty="0">
              <a:solidFill>
                <a:srgbClr val="E2E6E9"/>
              </a:solidFill>
              <a:latin typeface="Times New Roman" panose="02020603050405020304" charset="0"/>
              <a:ea typeface="Merriweather" panose="00000500000000000000" pitchFamily="34" charset="-122"/>
              <a:cs typeface="Times New Roman" panose="02020603050405020304" charset="0"/>
              <a:sym typeface="+mn-ea"/>
            </a:endParaRPr>
          </a:p>
          <a:p>
            <a:pPr marL="0" indent="0" algn="l">
              <a:lnSpc>
                <a:spcPts val="3100"/>
              </a:lnSpc>
              <a:buNone/>
            </a:pPr>
            <a:endParaRPr lang="en-US" sz="2000" dirty="0">
              <a:latin typeface="Times New Roman" panose="02020603050405020304" charset="0"/>
              <a:cs typeface="Times New Roman" panose="02020603050405020304" charset="0"/>
            </a:endParaRPr>
          </a:p>
          <a:p>
            <a:pPr marL="0" indent="0" algn="l">
              <a:lnSpc>
                <a:spcPts val="3100"/>
              </a:lnSpc>
              <a:buNone/>
            </a:pPr>
            <a:r>
              <a:rPr lang="en-US" altLang="en-US" sz="2000" u="sng" dirty="0">
                <a:solidFill>
                  <a:schemeClr val="bg1"/>
                </a:solidFill>
                <a:latin typeface="Times New Roman" panose="02020603050405020304" charset="0"/>
                <a:cs typeface="Times New Roman" panose="02020603050405020304" charset="0"/>
              </a:rPr>
              <a:t># Using (KDE) Kernel Density Estimation plot comparing the distribution of normalized move times for bots (blue) and humans (green).</a:t>
            </a:r>
            <a:endParaRPr lang="en-US" altLang="en-US" sz="2000" dirty="0">
              <a:solidFill>
                <a:schemeClr val="bg1"/>
              </a:solidFill>
              <a:latin typeface="Times New Roman" panose="02020603050405020304" charset="0"/>
              <a:cs typeface="Times New Roman" panose="02020603050405020304" charset="0"/>
            </a:endParaRPr>
          </a:p>
          <a:p>
            <a:pPr marL="0" indent="0" algn="l">
              <a:lnSpc>
                <a:spcPts val="3100"/>
              </a:lnSpc>
              <a:buNone/>
            </a:pPr>
            <a:r>
              <a:rPr lang="en-US" altLang="en-US" dirty="0">
                <a:solidFill>
                  <a:schemeClr val="bg1"/>
                </a:solidFill>
                <a:latin typeface="Times New Roman" panose="02020603050405020304" charset="0"/>
                <a:cs typeface="Times New Roman" panose="02020603050405020304" charset="0"/>
              </a:rPr>
              <a:t>The plot visually highlights a negative correlation between player rating and move time, reinforcing that move time is a strong feature for distinguishing bots from humans. Bots often exhibit consistent or unusually fast move patterns, making them stand out. It also supports your rule-based logic—like using move time thresholds for shorter games—and can help refine those thresholds. Additionally, the graph aids in spotting outliers, such as high-rated players with long move times, which may signal anomalies or misclassifications. Overall, it provides clear visual justification for using rating and normalized move time in your model.</a:t>
            </a:r>
            <a:endParaRPr lang="en-US" altLang="en-US" dirty="0">
              <a:solidFill>
                <a:schemeClr val="bg1"/>
              </a:solidFill>
              <a:latin typeface="Times New Roman" panose="02020603050405020304" charset="0"/>
              <a:cs typeface="Times New Roman" panose="02020603050405020304" charset="0"/>
            </a:endParaRPr>
          </a:p>
          <a:p>
            <a:pPr marL="0" indent="0" algn="l">
              <a:lnSpc>
                <a:spcPts val="3100"/>
              </a:lnSpc>
              <a:buNone/>
            </a:pPr>
            <a:endParaRPr lang="en-US" altLang="en-US" dirty="0">
              <a:solidFill>
                <a:schemeClr val="bg1"/>
              </a:solidFill>
              <a:latin typeface="Times New Roman" panose="02020603050405020304" charset="0"/>
              <a:cs typeface="Times New Roman" panose="02020603050405020304" charset="0"/>
            </a:endParaRPr>
          </a:p>
        </p:txBody>
      </p:sp>
      <p:pic>
        <p:nvPicPr>
          <p:cNvPr id="-2147482618" name="Picture -2147482619" descr="IMG_256"/>
          <p:cNvPicPr>
            <a:picLocks noChangeAspect="1"/>
          </p:cNvPicPr>
          <p:nvPr/>
        </p:nvPicPr>
        <p:blipFill>
          <a:blip r:embed="rId1"/>
          <a:stretch>
            <a:fillRect/>
          </a:stretch>
        </p:blipFill>
        <p:spPr>
          <a:xfrm>
            <a:off x="7673975" y="2035810"/>
            <a:ext cx="6837045" cy="42481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34208" y="474067"/>
            <a:ext cx="6170771" cy="771287"/>
          </a:xfrm>
          <a:prstGeom prst="rect">
            <a:avLst/>
          </a:prstGeom>
          <a:noFill/>
        </p:spPr>
        <p:txBody>
          <a:bodyPr wrap="none" lIns="0" tIns="0" rIns="0" bIns="0" rtlCol="0" anchor="t"/>
          <a:lstStyle/>
          <a:p>
            <a:pPr marL="0" indent="0" algn="l">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Testing and QA:</a:t>
            </a:r>
            <a:endParaRPr lang="en-US" sz="4850" dirty="0"/>
          </a:p>
        </p:txBody>
      </p:sp>
      <p:sp>
        <p:nvSpPr>
          <p:cNvPr id="6" name="Text 3"/>
          <p:cNvSpPr/>
          <p:nvPr/>
        </p:nvSpPr>
        <p:spPr>
          <a:xfrm>
            <a:off x="534035" y="2609850"/>
            <a:ext cx="7861300" cy="861060"/>
          </a:xfrm>
          <a:prstGeom prst="rect">
            <a:avLst/>
          </a:prstGeom>
          <a:noFill/>
        </p:spPr>
        <p:txBody>
          <a:bodyPr wrap="none" lIns="0" tIns="0" rIns="0" bIns="0" rtlCol="0" anchor="t"/>
          <a:lstStyle/>
          <a:p>
            <a:pPr indent="0" algn="l">
              <a:lnSpc>
                <a:spcPts val="3100"/>
              </a:lnSpc>
              <a:buSzPct val="100000"/>
              <a:buNone/>
            </a:pPr>
            <a:endParaRPr lang="en-US" sz="1900" dirty="0"/>
          </a:p>
        </p:txBody>
      </p:sp>
      <p:sp>
        <p:nvSpPr>
          <p:cNvPr id="7" name="Text 4"/>
          <p:cNvSpPr/>
          <p:nvPr/>
        </p:nvSpPr>
        <p:spPr>
          <a:xfrm>
            <a:off x="320675" y="4493895"/>
            <a:ext cx="7416165" cy="2461260"/>
          </a:xfrm>
          <a:prstGeom prst="rect">
            <a:avLst/>
          </a:prstGeom>
          <a:noFill/>
        </p:spPr>
        <p:txBody>
          <a:bodyPr wrap="square" lIns="0" tIns="0" rIns="0" bIns="0" rtlCol="0" anchor="t"/>
          <a:lstStyle/>
          <a:p>
            <a:pPr marL="0" indent="0" algn="l">
              <a:lnSpc>
                <a:spcPts val="3100"/>
              </a:lnSpc>
              <a:buNone/>
            </a:pPr>
            <a:r>
              <a:rPr lang="en-US" alt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The functionality of the model has been thoroughly tested, not only within the development environment but also on the deployed web platform. This ensures that users experience a seamless and user-friendly interface, free from unnecessary complexity, while also benefiting from fast and accurate predictions.</a:t>
            </a: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a:t>
            </a:r>
            <a:endParaRPr lang="en-US" sz="1900" dirty="0"/>
          </a:p>
          <a:p>
            <a:pPr marL="0" indent="0" algn="l">
              <a:lnSpc>
                <a:spcPts val="3100"/>
              </a:lnSpc>
              <a:buNone/>
            </a:pPr>
            <a:endParaRPr lang="en-US" sz="1900" dirty="0"/>
          </a:p>
          <a:p>
            <a:pPr marL="0" indent="0" algn="l">
              <a:lnSpc>
                <a:spcPts val="3100"/>
              </a:lnSpc>
              <a:buNone/>
            </a:pPr>
            <a:endParaRPr lang="en-US" sz="1900" dirty="0"/>
          </a:p>
        </p:txBody>
      </p:sp>
      <p:pic>
        <p:nvPicPr>
          <p:cNvPr id="8" name="Picture 7"/>
          <p:cNvPicPr>
            <a:picLocks noChangeAspect="1"/>
          </p:cNvPicPr>
          <p:nvPr/>
        </p:nvPicPr>
        <p:blipFill>
          <a:blip r:embed="rId1"/>
          <a:stretch>
            <a:fillRect/>
          </a:stretch>
        </p:blipFill>
        <p:spPr>
          <a:xfrm>
            <a:off x="6330950" y="271780"/>
            <a:ext cx="8128000" cy="3879850"/>
          </a:xfrm>
          <a:prstGeom prst="rect">
            <a:avLst/>
          </a:prstGeom>
        </p:spPr>
      </p:pic>
      <p:sp>
        <p:nvSpPr>
          <p:cNvPr id="9" name="Text Box 8"/>
          <p:cNvSpPr txBox="1"/>
          <p:nvPr/>
        </p:nvSpPr>
        <p:spPr>
          <a:xfrm>
            <a:off x="334010" y="1297940"/>
            <a:ext cx="5359400" cy="2506980"/>
          </a:xfrm>
          <a:prstGeom prst="rect">
            <a:avLst/>
          </a:prstGeom>
          <a:noFill/>
        </p:spPr>
        <p:txBody>
          <a:bodyPr wrap="square" rtlCol="0">
            <a:noAutofit/>
          </a:bodyPr>
          <a:p>
            <a:pPr marL="0" indent="0" algn="l">
              <a:lnSpc>
                <a:spcPts val="3100"/>
              </a:lnSpc>
              <a:buNone/>
            </a:pPr>
            <a:r>
              <a:rPr lang="en-US"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sym typeface="+mn-ea"/>
              </a:rPr>
              <a:t>. </a:t>
            </a:r>
            <a:r>
              <a:rPr lang="en-US" u="sng"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sym typeface="+mn-ea"/>
              </a:rPr>
              <a:t>Code Review</a:t>
            </a:r>
            <a:r>
              <a:rPr lang="en-US"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sym typeface="+mn-ea"/>
              </a:rPr>
              <a:t>: Peer-reviewed among team members.</a:t>
            </a:r>
            <a:endParaRPr lang="en-US"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sym typeface="+mn-ea"/>
            </a:endParaRPr>
          </a:p>
          <a:p>
            <a:pPr marL="0" indent="0" algn="l">
              <a:lnSpc>
                <a:spcPts val="3100"/>
              </a:lnSpc>
              <a:buNone/>
            </a:pPr>
            <a:r>
              <a:rPr lang="en-US"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sym typeface="+mn-ea"/>
              </a:rPr>
              <a:t>. </a:t>
            </a:r>
            <a:r>
              <a:rPr lang="en-US" u="sng"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sym typeface="+mn-ea"/>
              </a:rPr>
              <a:t>Testing with Real Data</a:t>
            </a:r>
            <a:r>
              <a:rPr lang="en-US"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sym typeface="+mn-ea"/>
              </a:rPr>
              <a:t>: Tested known bot and human games.</a:t>
            </a:r>
            <a:endParaRPr lang="en-US"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sym typeface="+mn-ea"/>
            </a:endParaRPr>
          </a:p>
          <a:p>
            <a:pPr marL="0" indent="0" algn="l">
              <a:lnSpc>
                <a:spcPts val="3100"/>
              </a:lnSpc>
              <a:buNone/>
            </a:pPr>
            <a:r>
              <a:rPr lang="en-US"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sym typeface="+mn-ea"/>
              </a:rPr>
              <a:t>. </a:t>
            </a:r>
            <a:r>
              <a:rPr lang="en-US" u="sng"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sym typeface="+mn-ea"/>
              </a:rPr>
              <a:t>Model Validation</a:t>
            </a:r>
            <a:r>
              <a:rPr lang="en-US"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sym typeface="+mn-ea"/>
              </a:rPr>
              <a:t>: Multiple performance metrics.</a:t>
            </a:r>
            <a:endParaRPr lang="en-US" dirty="0"/>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288" y="508079"/>
            <a:ext cx="6170771" cy="771287"/>
          </a:xfrm>
          <a:prstGeom prst="rect">
            <a:avLst/>
          </a:prstGeom>
          <a:noFill/>
        </p:spPr>
        <p:txBody>
          <a:bodyPr wrap="none" lIns="0" tIns="0" rIns="0" bIns="0" rtlCol="0" anchor="t"/>
          <a:lstStyle/>
          <a:p>
            <a:pPr marL="0" indent="0" algn="l">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Standards Adopted:</a:t>
            </a:r>
            <a:endParaRPr lang="en-US" sz="4850" dirty="0"/>
          </a:p>
        </p:txBody>
      </p:sp>
      <p:sp>
        <p:nvSpPr>
          <p:cNvPr id="3" name="Text 1"/>
          <p:cNvSpPr/>
          <p:nvPr/>
        </p:nvSpPr>
        <p:spPr>
          <a:xfrm>
            <a:off x="720090" y="1852930"/>
            <a:ext cx="13046075" cy="918210"/>
          </a:xfrm>
          <a:prstGeom prst="rect">
            <a:avLst/>
          </a:prstGeom>
          <a:noFill/>
        </p:spPr>
        <p:txBody>
          <a:bodyPr wrap="none" lIns="0" tIns="0" rIns="0" bIns="0" rtlCol="0" anchor="t"/>
          <a:lstStyle/>
          <a:p>
            <a:pPr marL="342900" indent="-342900" algn="l">
              <a:lnSpc>
                <a:spcPts val="3100"/>
              </a:lnSpc>
              <a:buSzPct val="100000"/>
              <a:buChar char="•"/>
            </a:pPr>
            <a:r>
              <a:rPr lang="en-US" sz="2400" dirty="0">
                <a:solidFill>
                  <a:srgbClr val="E2E6E9"/>
                </a:solidFill>
                <a:latin typeface="Times New Roman" panose="02020603050405020304" charset="0"/>
                <a:ea typeface="Merriweather" panose="00000500000000000000" pitchFamily="34" charset="-122"/>
                <a:cs typeface="Times New Roman" panose="02020603050405020304" charset="0"/>
              </a:rPr>
              <a:t>IEEE 830: Software Requirements Specification (SRS).</a:t>
            </a:r>
            <a:endParaRPr lang="en-US" sz="2400" dirty="0">
              <a:latin typeface="Times New Roman" panose="02020603050405020304" charset="0"/>
              <a:cs typeface="Times New Roman" panose="02020603050405020304" charset="0"/>
            </a:endParaRPr>
          </a:p>
        </p:txBody>
      </p:sp>
      <p:sp>
        <p:nvSpPr>
          <p:cNvPr id="4" name="Text 2"/>
          <p:cNvSpPr/>
          <p:nvPr/>
        </p:nvSpPr>
        <p:spPr>
          <a:xfrm>
            <a:off x="720090" y="2500630"/>
            <a:ext cx="13020675" cy="828675"/>
          </a:xfrm>
          <a:prstGeom prst="rect">
            <a:avLst/>
          </a:prstGeom>
          <a:noFill/>
        </p:spPr>
        <p:txBody>
          <a:bodyPr wrap="none" lIns="0" tIns="0" rIns="0" bIns="0" rtlCol="0" anchor="t"/>
          <a:lstStyle/>
          <a:p>
            <a:pPr marL="342900" indent="-342900" algn="l">
              <a:lnSpc>
                <a:spcPts val="3100"/>
              </a:lnSpc>
              <a:buSzPct val="100000"/>
              <a:buChar char="•"/>
            </a:pPr>
            <a:r>
              <a:rPr lang="en-US" sz="2400" dirty="0">
                <a:solidFill>
                  <a:srgbClr val="E2E6E9"/>
                </a:solidFill>
                <a:latin typeface="Times New Roman" panose="02020603050405020304" charset="0"/>
                <a:ea typeface="Merriweather" panose="00000500000000000000" pitchFamily="34" charset="-122"/>
                <a:cs typeface="Times New Roman" panose="02020603050405020304" charset="0"/>
              </a:rPr>
              <a:t>IEEE 1016: Software Design Documentation.</a:t>
            </a:r>
            <a:endParaRPr lang="en-US" sz="2400" dirty="0">
              <a:latin typeface="Times New Roman" panose="02020603050405020304" charset="0"/>
              <a:cs typeface="Times New Roman" panose="02020603050405020304" charset="0"/>
            </a:endParaRPr>
          </a:p>
        </p:txBody>
      </p:sp>
      <p:sp>
        <p:nvSpPr>
          <p:cNvPr id="5" name="Text 3"/>
          <p:cNvSpPr/>
          <p:nvPr/>
        </p:nvSpPr>
        <p:spPr>
          <a:xfrm>
            <a:off x="735965" y="3162935"/>
            <a:ext cx="12919075" cy="701675"/>
          </a:xfrm>
          <a:prstGeom prst="rect">
            <a:avLst/>
          </a:prstGeom>
          <a:noFill/>
        </p:spPr>
        <p:txBody>
          <a:bodyPr wrap="none" lIns="0" tIns="0" rIns="0" bIns="0" rtlCol="0" anchor="t"/>
          <a:lstStyle/>
          <a:p>
            <a:pPr marL="342900" indent="-342900" algn="l">
              <a:lnSpc>
                <a:spcPts val="3100"/>
              </a:lnSpc>
              <a:buSzPct val="100000"/>
              <a:buChar char="•"/>
            </a:pPr>
            <a:r>
              <a:rPr lang="en-US" sz="2400" dirty="0">
                <a:solidFill>
                  <a:srgbClr val="E2E6E9"/>
                </a:solidFill>
                <a:latin typeface="Times New Roman" panose="02020603050405020304" charset="0"/>
                <a:ea typeface="Merriweather" panose="00000500000000000000" pitchFamily="34" charset="-122"/>
                <a:cs typeface="Times New Roman" panose="02020603050405020304" charset="0"/>
              </a:rPr>
              <a:t>UML: Use Case and Class Diagrams.</a:t>
            </a:r>
            <a:endParaRPr lang="en-US" sz="2400" dirty="0">
              <a:latin typeface="Times New Roman" panose="02020603050405020304" charset="0"/>
              <a:cs typeface="Times New Roman" panose="02020603050405020304" charset="0"/>
            </a:endParaRPr>
          </a:p>
        </p:txBody>
      </p:sp>
      <p:sp>
        <p:nvSpPr>
          <p:cNvPr id="6" name="Text 4"/>
          <p:cNvSpPr/>
          <p:nvPr/>
        </p:nvSpPr>
        <p:spPr>
          <a:xfrm>
            <a:off x="720090" y="3727450"/>
            <a:ext cx="12903200" cy="726440"/>
          </a:xfrm>
          <a:prstGeom prst="rect">
            <a:avLst/>
          </a:prstGeom>
          <a:noFill/>
        </p:spPr>
        <p:txBody>
          <a:bodyPr wrap="none" lIns="0" tIns="0" rIns="0" bIns="0" rtlCol="0" anchor="t"/>
          <a:lstStyle/>
          <a:p>
            <a:pPr marL="342900" indent="-342900" algn="l">
              <a:lnSpc>
                <a:spcPts val="3100"/>
              </a:lnSpc>
              <a:buSzPct val="100000"/>
              <a:buChar char="•"/>
            </a:pPr>
            <a:r>
              <a:rPr lang="en-US" sz="2400" dirty="0">
                <a:solidFill>
                  <a:srgbClr val="E2E6E9"/>
                </a:solidFill>
                <a:latin typeface="Times New Roman" panose="02020603050405020304" charset="0"/>
                <a:ea typeface="Merriweather" panose="00000500000000000000" pitchFamily="34" charset="-122"/>
                <a:cs typeface="Times New Roman" panose="02020603050405020304" charset="0"/>
              </a:rPr>
              <a:t>PEP8: Python Code Style Guide.</a:t>
            </a:r>
            <a:endParaRPr lang="en-US" sz="2400" dirty="0">
              <a:latin typeface="Times New Roman" panose="02020603050405020304" charset="0"/>
              <a:cs typeface="Times New Roman" panose="02020603050405020304" charset="0"/>
            </a:endParaRPr>
          </a:p>
        </p:txBody>
      </p:sp>
      <p:sp>
        <p:nvSpPr>
          <p:cNvPr id="7" name="Text 5"/>
          <p:cNvSpPr/>
          <p:nvPr/>
        </p:nvSpPr>
        <p:spPr>
          <a:xfrm>
            <a:off x="752475" y="4453890"/>
            <a:ext cx="12902565" cy="3510280"/>
          </a:xfrm>
          <a:prstGeom prst="rect">
            <a:avLst/>
          </a:prstGeom>
          <a:noFill/>
        </p:spPr>
        <p:txBody>
          <a:bodyPr wrap="squar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a:t>
            </a:r>
            <a:endParaRPr lang="en-US" sz="1900" dirty="0"/>
          </a:p>
        </p:txBody>
      </p:sp>
      <p:pic>
        <p:nvPicPr>
          <p:cNvPr id="8" name="Picture 7" descr="Screenshot 2025-04-08 010249"/>
          <p:cNvPicPr>
            <a:picLocks noChangeAspect="1"/>
          </p:cNvPicPr>
          <p:nvPr/>
        </p:nvPicPr>
        <p:blipFill>
          <a:blip r:embed="rId1"/>
          <a:stretch>
            <a:fillRect/>
          </a:stretch>
        </p:blipFill>
        <p:spPr>
          <a:xfrm flipV="1">
            <a:off x="12858750" y="7167245"/>
            <a:ext cx="1771650" cy="977900"/>
          </a:xfrm>
          <a:prstGeom prst="rect">
            <a:avLst/>
          </a:prstGeom>
        </p:spPr>
      </p:pic>
      <p:sp>
        <p:nvSpPr>
          <p:cNvPr id="14" name="Text Box 13"/>
          <p:cNvSpPr txBox="1"/>
          <p:nvPr/>
        </p:nvSpPr>
        <p:spPr>
          <a:xfrm>
            <a:off x="2835275" y="5263515"/>
            <a:ext cx="4889500" cy="343535"/>
          </a:xfrm>
          <a:prstGeom prst="rect">
            <a:avLst/>
          </a:prstGeom>
          <a:noFill/>
        </p:spPr>
        <p:txBody>
          <a:bodyPr wrap="square" rtlCol="0">
            <a:noAutofit/>
          </a:bodyPr>
          <a:p>
            <a:endParaRPr lang="en-US"/>
          </a:p>
        </p:txBody>
      </p:sp>
      <p:sp>
        <p:nvSpPr>
          <p:cNvPr id="18" name="Text Box 17"/>
          <p:cNvSpPr txBox="1"/>
          <p:nvPr/>
        </p:nvSpPr>
        <p:spPr>
          <a:xfrm>
            <a:off x="752475" y="4332605"/>
            <a:ext cx="12726035" cy="3372485"/>
          </a:xfrm>
          <a:prstGeom prst="rect">
            <a:avLst/>
          </a:prstGeom>
        </p:spPr>
        <p:txBody>
          <a:bodyPr wrap="square">
            <a:noAutofit/>
          </a:bodyPr>
          <a:p>
            <a:r>
              <a:rPr lang="en-US" altLang="zh-CN" sz="2400">
                <a:solidFill>
                  <a:schemeClr val="bg1"/>
                </a:solidFill>
                <a:latin typeface="Times New Roman" panose="02020603050405020304" charset="0"/>
                <a:cs typeface="Times New Roman" panose="02020603050405020304" charset="0"/>
              </a:rPr>
              <a:t>Standards were adopted throughout the project to ensure efficiency, accuracy, and maintainability. Industry-standard design principles and coding guidelines were strictly followed to promote clean, modular, and scalable code development. Various testing standards, including unit testing, integration testing, and performance testing, were applied to validate the model’s functionality and reliability.</a:t>
            </a:r>
            <a:endParaRPr lang="en-US" altLang="zh-CN" sz="2400">
              <a:solidFill>
                <a:schemeClr val="bg1"/>
              </a:solidFill>
              <a:latin typeface="Times New Roman" panose="02020603050405020304" charset="0"/>
              <a:cs typeface="Times New Roman" panose="02020603050405020304" charset="0"/>
            </a:endParaRPr>
          </a:p>
          <a:p>
            <a:endParaRPr lang="en-US" altLang="zh-CN" sz="2400">
              <a:solidFill>
                <a:schemeClr val="bg1"/>
              </a:solidFill>
              <a:latin typeface="Times New Roman" panose="02020603050405020304" charset="0"/>
              <a:cs typeface="Times New Roman" panose="02020603050405020304" charset="0"/>
            </a:endParaRPr>
          </a:p>
          <a:p>
            <a:r>
              <a:rPr lang="en-US" altLang="en-US" sz="2400">
                <a:solidFill>
                  <a:schemeClr val="bg1"/>
                </a:solidFill>
                <a:latin typeface="Times New Roman" panose="02020603050405020304" charset="0"/>
                <a:cs typeface="Times New Roman" panose="02020603050405020304" charset="0"/>
              </a:rPr>
              <a:t>Adherence to these standards not only enhanced the overall quality of the project but also ensured a seamless user experience, faster response times, and higher accuracy in predictions.</a:t>
            </a:r>
            <a:endParaRPr lang="en-US" altLang="en-US" sz="2400">
              <a:solidFill>
                <a:schemeClr val="bg1"/>
              </a:solidFill>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5973</Words>
  <Application>WPS Slides</Application>
  <PresentationFormat>On-screen Show (16:9)</PresentationFormat>
  <Paragraphs>100</Paragraphs>
  <Slides>10</Slides>
  <Notes>10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vt:i4>
      </vt:variant>
    </vt:vector>
  </HeadingPairs>
  <TitlesOfParts>
    <vt:vector size="22" baseType="lpstr">
      <vt:lpstr>Arial</vt:lpstr>
      <vt:lpstr>SimSun</vt:lpstr>
      <vt:lpstr>Wingdings</vt:lpstr>
      <vt:lpstr>Merriweather</vt:lpstr>
      <vt:lpstr>Merriweather</vt:lpstr>
      <vt:lpstr>Merriweather</vt:lpstr>
      <vt:lpstr>Calibri</vt:lpstr>
      <vt:lpstr>Microsoft YaHei</vt:lpstr>
      <vt:lpstr>Arial Unicode MS</vt:lpstr>
      <vt:lpstr>Times New Roman</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Jee Mains</cp:lastModifiedBy>
  <cp:revision>4</cp:revision>
  <dcterms:created xsi:type="dcterms:W3CDTF">2025-04-07T19:31:00Z</dcterms:created>
  <dcterms:modified xsi:type="dcterms:W3CDTF">2025-04-07T20:37:48Z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9416443C8E96478E8AA154219466600A_13</vt:lpwstr>
  </property>
  <property fmtid="{D5CDD505-2E9C-101B-9397-08002B2CF9AE}" pid="3" name="KSOProductBuildVer">
    <vt:lpwstr>1033-12.2.0.20782</vt:lpwstr>
  </property>
</Properties>
</file>